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345" r:id="rId2"/>
    <p:sldId id="366" r:id="rId3"/>
    <p:sldId id="364" r:id="rId4"/>
    <p:sldId id="365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82F6"/>
    <a:srgbClr val="0A172B"/>
    <a:srgbClr val="1A1F30"/>
    <a:srgbClr val="007AFF"/>
    <a:srgbClr val="0D0761"/>
    <a:srgbClr val="030755"/>
    <a:srgbClr val="15254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3047C-664C-4371-9230-C778BB589073}" type="datetimeFigureOut">
              <a:rPr lang="de-DE" smtClean="0"/>
              <a:t>13.01.2026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98C9C3-9551-4717-9CB1-D5CC99D644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1695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30F9E1-245E-4893-B3E9-8F2E9E2D073F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32003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E4698-AAB1-64CC-5F81-5605B25B8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AFF1D4D-48F5-4A50-370D-88D8E3EA4F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4581143-8ABD-7655-0942-A6DCCF9EFF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6604C12-2E61-A479-3FC2-4412A2ABF2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30F9E1-245E-4893-B3E9-8F2E9E2D073F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87790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20F54-A560-FB41-2CF7-30334C03C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709B171-472C-4F07-907B-C0FF0F0DC9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7A7F202-43C5-FFE9-61FB-91D68F9EC5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A801E8C-900F-E472-5D23-7DE04D7F51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30F9E1-245E-4893-B3E9-8F2E9E2D073F}" type="slidenum">
              <a:rPr lang="de-AT" smtClean="0"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34242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079F5-02BC-9927-610D-E478D267C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AB027E5-EE70-A3FD-9FBE-A491F5FEEC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04C25AF-2DD6-8080-2401-145387A01D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77870C-B84D-C671-0903-C9F3C61C8D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30F9E1-245E-4893-B3E9-8F2E9E2D073F}" type="slidenum">
              <a:rPr lang="de-AT" smtClean="0"/>
              <a:t>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76938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7A2D8C-43A2-5798-8968-5CFD89D1A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090" y="1065316"/>
            <a:ext cx="10795820" cy="530189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787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0323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mailto:office@mbo-trinity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hyperlink" Target="mailto:office@mbo-trinity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office@mbo-trinity.com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6BD2693E-2775-8FFB-F8E8-740252561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28" y="376567"/>
            <a:ext cx="1368789" cy="47783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F0541F8-EA5A-F843-516F-87DD600B2588}"/>
              </a:ext>
            </a:extLst>
          </p:cNvPr>
          <p:cNvSpPr txBox="1"/>
          <p:nvPr/>
        </p:nvSpPr>
        <p:spPr>
          <a:xfrm>
            <a:off x="4428710" y="448700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Unternehmen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2FAC60C-43FF-B5B1-B0FF-4B57D13DC741}"/>
              </a:ext>
            </a:extLst>
          </p:cNvPr>
          <p:cNvSpPr txBox="1"/>
          <p:nvPr/>
        </p:nvSpPr>
        <p:spPr>
          <a:xfrm>
            <a:off x="6146735" y="448700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Produkte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AE5A00D-F6BF-FB43-484E-20AC764BDCCC}"/>
              </a:ext>
            </a:extLst>
          </p:cNvPr>
          <p:cNvSpPr txBox="1"/>
          <p:nvPr/>
        </p:nvSpPr>
        <p:spPr>
          <a:xfrm>
            <a:off x="7429877" y="441063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Karriere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8C47053-32FB-D9EA-11BB-7761DCB8628A}"/>
              </a:ext>
            </a:extLst>
          </p:cNvPr>
          <p:cNvSpPr txBox="1"/>
          <p:nvPr/>
        </p:nvSpPr>
        <p:spPr>
          <a:xfrm>
            <a:off x="8586862" y="451553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Kontakt</a:t>
            </a:r>
          </a:p>
        </p:txBody>
      </p:sp>
      <p:pic>
        <p:nvPicPr>
          <p:cNvPr id="21" name="Grafik 20" descr="Ein Bild, das Flagge, rot, Karminrot, Symbol enthält.&#10;&#10;KI-generierte Inhalte können fehlerhaft sein.">
            <a:extLst>
              <a:ext uri="{FF2B5EF4-FFF2-40B4-BE49-F238E27FC236}">
                <a16:creationId xmlns:a16="http://schemas.microsoft.com/office/drawing/2014/main" id="{FBD8890F-A326-C8EF-4668-C02F7EC5D0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261809" y="507102"/>
            <a:ext cx="331953" cy="216767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E5A39E5C-3A32-E174-E85F-6F8C444AB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523" y="2062246"/>
            <a:ext cx="4853370" cy="1694288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F47B1A59-AA77-880F-57DC-BFB2C6143F12}"/>
              </a:ext>
            </a:extLst>
          </p:cNvPr>
          <p:cNvSpPr txBox="1"/>
          <p:nvPr/>
        </p:nvSpPr>
        <p:spPr>
          <a:xfrm>
            <a:off x="3473523" y="3757442"/>
            <a:ext cx="5049162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AT" sz="185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</a:t>
            </a:r>
            <a:r>
              <a:rPr lang="de-AT" sz="18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Partner </a:t>
            </a:r>
            <a:r>
              <a:rPr lang="de-AT" sz="185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AT" sz="18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Technological Excellence</a:t>
            </a:r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6F6A43A6-D01F-34D4-0D43-7BE4D26F7593}"/>
              </a:ext>
            </a:extLst>
          </p:cNvPr>
          <p:cNvCxnSpPr/>
          <p:nvPr/>
        </p:nvCxnSpPr>
        <p:spPr>
          <a:xfrm>
            <a:off x="0" y="1545996"/>
            <a:ext cx="121920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A6D45A8B-78E5-AC2E-B26A-CC96E5C3DBF0}"/>
              </a:ext>
            </a:extLst>
          </p:cNvPr>
          <p:cNvCxnSpPr>
            <a:cxnSpLocks/>
          </p:cNvCxnSpPr>
          <p:nvPr/>
        </p:nvCxnSpPr>
        <p:spPr>
          <a:xfrm>
            <a:off x="-97896" y="4658413"/>
            <a:ext cx="12289896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0613E0-9B4F-789B-D44A-AFE036ADAD49}"/>
              </a:ext>
            </a:extLst>
          </p:cNvPr>
          <p:cNvSpPr txBox="1"/>
          <p:nvPr/>
        </p:nvSpPr>
        <p:spPr>
          <a:xfrm>
            <a:off x="10302322" y="1578920"/>
            <a:ext cx="17693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000" dirty="0" err="1">
                <a:solidFill>
                  <a:srgbClr val="FFFF00"/>
                </a:solidFill>
              </a:rPr>
              <a:t>Blidbereich</a:t>
            </a:r>
            <a:r>
              <a:rPr lang="de-DE" sz="1000" dirty="0">
                <a:solidFill>
                  <a:srgbClr val="FFFF00"/>
                </a:solidFill>
              </a:rPr>
              <a:t> / Fotoserie 3.3.1</a:t>
            </a:r>
          </a:p>
        </p:txBody>
      </p:sp>
      <p:sp>
        <p:nvSpPr>
          <p:cNvPr id="36" name="Flussdiagramm: Prozess 35">
            <a:extLst>
              <a:ext uri="{FF2B5EF4-FFF2-40B4-BE49-F238E27FC236}">
                <a16:creationId xmlns:a16="http://schemas.microsoft.com/office/drawing/2014/main" id="{E2836311-1C93-9DBA-87B0-B4513AD8AF34}"/>
              </a:ext>
            </a:extLst>
          </p:cNvPr>
          <p:cNvSpPr/>
          <p:nvPr/>
        </p:nvSpPr>
        <p:spPr>
          <a:xfrm>
            <a:off x="754144" y="2552313"/>
            <a:ext cx="2303818" cy="652014"/>
          </a:xfrm>
          <a:prstGeom prst="flowChartProcess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77101421-7978-8C98-709F-AFA01AA5F359}"/>
              </a:ext>
            </a:extLst>
          </p:cNvPr>
          <p:cNvSpPr txBox="1"/>
          <p:nvPr/>
        </p:nvSpPr>
        <p:spPr>
          <a:xfrm>
            <a:off x="1024036" y="2753637"/>
            <a:ext cx="15877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000" dirty="0">
                <a:solidFill>
                  <a:srgbClr val="FFFF00"/>
                </a:solidFill>
              </a:rPr>
              <a:t>Textserie 3.3.1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4B256F63-C568-C653-D832-C27A5772F550}"/>
              </a:ext>
            </a:extLst>
          </p:cNvPr>
          <p:cNvSpPr txBox="1"/>
          <p:nvPr/>
        </p:nvSpPr>
        <p:spPr>
          <a:xfrm>
            <a:off x="9811518" y="457258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Download</a:t>
            </a:r>
          </a:p>
        </p:txBody>
      </p:sp>
    </p:spTree>
    <p:extLst>
      <p:ext uri="{BB962C8B-B14F-4D97-AF65-F5344CB8AC3E}">
        <p14:creationId xmlns:p14="http://schemas.microsoft.com/office/powerpoint/2010/main" val="213709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FFC33-B781-7AD5-2500-49FC7AFE6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71553AB-0045-7029-4EE3-D74EED37A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28" y="376567"/>
            <a:ext cx="1368789" cy="477838"/>
          </a:xfrm>
          <a:prstGeom prst="rect">
            <a:avLst/>
          </a:prstGeom>
        </p:spPr>
      </p:pic>
      <p:sp>
        <p:nvSpPr>
          <p:cNvPr id="11" name="Fußzeilenplatzhalter 5">
            <a:extLst>
              <a:ext uri="{FF2B5EF4-FFF2-40B4-BE49-F238E27FC236}">
                <a16:creationId xmlns:a16="http://schemas.microsoft.com/office/drawing/2014/main" id="{AEB33EE7-9CF3-C017-40A4-486D23A966FC}"/>
              </a:ext>
            </a:extLst>
          </p:cNvPr>
          <p:cNvSpPr txBox="1">
            <a:spLocks/>
          </p:cNvSpPr>
          <p:nvPr/>
        </p:nvSpPr>
        <p:spPr>
          <a:xfrm>
            <a:off x="906276" y="6298870"/>
            <a:ext cx="10443596" cy="365125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9864725" algn="r"/>
              </a:tabLst>
            </a:pPr>
            <a:r>
              <a:rPr lang="de-AT" altLang="de-DE" sz="105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MBO Trinity GmbH </a:t>
            </a:r>
            <a:r>
              <a:rPr lang="de-AT" altLang="de-DE" sz="105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</a:t>
            </a:r>
            <a:r>
              <a:rPr lang="de-AT" altLang="de-DE" sz="105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mail: </a:t>
            </a:r>
            <a:r>
              <a:rPr lang="de-AT" altLang="de-DE" sz="1050" u="sng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office@mbo-trinity.com</a:t>
            </a:r>
            <a:r>
              <a:rPr lang="de-AT" altLang="de-DE" sz="105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I </a:t>
            </a:r>
            <a:r>
              <a:rPr lang="de-AT" altLang="de-DE" sz="1050" b="1" dirty="0" err="1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tel</a:t>
            </a:r>
            <a:r>
              <a:rPr lang="de-AT" altLang="de-DE" sz="105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 </a:t>
            </a:r>
            <a:r>
              <a:rPr lang="de-AT" altLang="de-DE" sz="105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+43 502044-0	   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de-AT" sz="105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mbo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105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trinity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105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gmbh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 Datenschutz I Impressum I Allgemeine Geschäftsbedingungen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BCA6B56-D235-81BC-076A-61EF7EC89B4E}"/>
              </a:ext>
            </a:extLst>
          </p:cNvPr>
          <p:cNvSpPr txBox="1"/>
          <p:nvPr/>
        </p:nvSpPr>
        <p:spPr>
          <a:xfrm>
            <a:off x="4428710" y="448700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Unternehmen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5BAB4B1-3FC1-5B03-6F4E-E2746E753BA0}"/>
              </a:ext>
            </a:extLst>
          </p:cNvPr>
          <p:cNvSpPr txBox="1"/>
          <p:nvPr/>
        </p:nvSpPr>
        <p:spPr>
          <a:xfrm>
            <a:off x="6146735" y="448700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Produkte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BEFC97D-A850-730D-BB1A-CE8A5F3DD31B}"/>
              </a:ext>
            </a:extLst>
          </p:cNvPr>
          <p:cNvSpPr txBox="1"/>
          <p:nvPr/>
        </p:nvSpPr>
        <p:spPr>
          <a:xfrm>
            <a:off x="7429877" y="441063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Karriere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92735DD-1C0B-C486-BA37-FD6E3383A871}"/>
              </a:ext>
            </a:extLst>
          </p:cNvPr>
          <p:cNvSpPr txBox="1"/>
          <p:nvPr/>
        </p:nvSpPr>
        <p:spPr>
          <a:xfrm>
            <a:off x="8586862" y="451553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Kontakt</a:t>
            </a:r>
          </a:p>
        </p:txBody>
      </p:sp>
      <p:pic>
        <p:nvPicPr>
          <p:cNvPr id="16" name="Grafik 15" descr="Ein Bild, das Flagge, rot, Karminrot, Symbol enthält.&#10;&#10;KI-generierte Inhalte können fehlerhaft sein.">
            <a:extLst>
              <a:ext uri="{FF2B5EF4-FFF2-40B4-BE49-F238E27FC236}">
                <a16:creationId xmlns:a16="http://schemas.microsoft.com/office/drawing/2014/main" id="{A6FF9B82-8B9B-F275-502C-6BE9063B0D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1261809" y="507102"/>
            <a:ext cx="331953" cy="216767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7C653B40-2815-5798-47C7-1AB84F306A4B}"/>
              </a:ext>
            </a:extLst>
          </p:cNvPr>
          <p:cNvSpPr txBox="1"/>
          <p:nvPr/>
        </p:nvSpPr>
        <p:spPr>
          <a:xfrm>
            <a:off x="9811518" y="457258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Download</a:t>
            </a:r>
          </a:p>
        </p:txBody>
      </p:sp>
      <p:sp>
        <p:nvSpPr>
          <p:cNvPr id="2" name="Textplatzhalter 3">
            <a:extLst>
              <a:ext uri="{FF2B5EF4-FFF2-40B4-BE49-F238E27FC236}">
                <a16:creationId xmlns:a16="http://schemas.microsoft.com/office/drawing/2014/main" id="{17DE4E8F-762F-3A3E-1899-CA1C2114A362}"/>
              </a:ext>
            </a:extLst>
          </p:cNvPr>
          <p:cNvSpPr txBox="1">
            <a:spLocks/>
          </p:cNvSpPr>
          <p:nvPr/>
        </p:nvSpPr>
        <p:spPr>
          <a:xfrm>
            <a:off x="640411" y="1113862"/>
            <a:ext cx="7288743" cy="17563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r>
              <a:rPr lang="de-DE" sz="1800" dirty="0"/>
              <a:t>Die Präzisionsklimagerät A²HTC ist ein Luft-Luft-Prozessthermostat zur präzisen Regelung von Prozessumgebungen mit höchsten Anforderungen an Temperatur, relative Luftfeuchtigkeit und Druckintegrität. Das Präzisionsklimagerät A²HTC kann Wärmebelastungen von bis zu 30 kW aus der Prozessumgebung abführen.</a:t>
            </a:r>
          </a:p>
        </p:txBody>
      </p: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4C1F00F7-18A8-7A09-FB6B-01CD2BBFD936}"/>
              </a:ext>
            </a:extLst>
          </p:cNvPr>
          <p:cNvSpPr txBox="1">
            <a:spLocks/>
          </p:cNvSpPr>
          <p:nvPr/>
        </p:nvSpPr>
        <p:spPr>
          <a:xfrm>
            <a:off x="640411" y="2805454"/>
            <a:ext cx="7288743" cy="335490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sz="1800" dirty="0">
                <a:solidFill>
                  <a:schemeClr val="bg1"/>
                </a:solidFill>
              </a:rPr>
              <a:t>Die Präzisionsklimaanlage A²HTC gewährleistet entweder: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de-DE" sz="1800" dirty="0">
                <a:solidFill>
                  <a:schemeClr val="bg1"/>
                </a:solidFill>
              </a:rPr>
              <a:t>konstante Prozessbedingungen (Modus 1) durch präzise Regelung von Temperatur, Feuchte und Druck oder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de-DE" sz="1800" dirty="0">
                <a:solidFill>
                  <a:schemeClr val="bg1"/>
                </a:solidFill>
              </a:rPr>
              <a:t>variable Temperatur- und/oder Feuchteprofile (Modus 2).</a:t>
            </a:r>
          </a:p>
          <a:p>
            <a:pPr marL="0" indent="0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None/>
            </a:pPr>
            <a:r>
              <a:rPr lang="de-DE" sz="1800" dirty="0">
                <a:solidFill>
                  <a:schemeClr val="bg1"/>
                </a:solidFill>
              </a:rPr>
              <a:t>Typische Anwendungsbereiche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de-DE" sz="1800" dirty="0">
                <a:solidFill>
                  <a:schemeClr val="bg1"/>
                </a:solidFill>
              </a:rPr>
              <a:t>Fotomasken-Entwicklungssysteme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de-DE" sz="1800" dirty="0">
                <a:solidFill>
                  <a:schemeClr val="bg1"/>
                </a:solidFill>
              </a:rPr>
              <a:t>Prüfstände / Testanlagen / Klimakammern / Bioreaktoren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de-DE" sz="1800" dirty="0">
                <a:solidFill>
                  <a:schemeClr val="bg1"/>
                </a:solidFill>
              </a:rPr>
              <a:t>Rasterelektronenmikroskope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de-DE" sz="1800" dirty="0">
                <a:solidFill>
                  <a:schemeClr val="bg1"/>
                </a:solidFill>
              </a:rPr>
              <a:t>Klimatisierung von Reinräumen bis zu einem Raumvolumen von 90 m³</a:t>
            </a: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endParaRPr lang="de-DE" sz="1800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C2695EC-7110-B177-EE7F-871586C677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05" r="30629"/>
          <a:stretch/>
        </p:blipFill>
        <p:spPr>
          <a:xfrm>
            <a:off x="7728501" y="849534"/>
            <a:ext cx="4118059" cy="543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055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96B17-028A-5BD5-5CFF-212920CAF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A724DE30-BD18-4A8F-0C95-81F6555BE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28" y="376567"/>
            <a:ext cx="1368789" cy="477838"/>
          </a:xfrm>
          <a:prstGeom prst="rect">
            <a:avLst/>
          </a:prstGeom>
        </p:spPr>
      </p:pic>
      <p:sp>
        <p:nvSpPr>
          <p:cNvPr id="11" name="Fußzeilenplatzhalter 5">
            <a:extLst>
              <a:ext uri="{FF2B5EF4-FFF2-40B4-BE49-F238E27FC236}">
                <a16:creationId xmlns:a16="http://schemas.microsoft.com/office/drawing/2014/main" id="{03C6B5BE-F3EF-B05D-840D-190DDFCD2401}"/>
              </a:ext>
            </a:extLst>
          </p:cNvPr>
          <p:cNvSpPr txBox="1">
            <a:spLocks/>
          </p:cNvSpPr>
          <p:nvPr/>
        </p:nvSpPr>
        <p:spPr>
          <a:xfrm>
            <a:off x="906276" y="6298870"/>
            <a:ext cx="10443596" cy="365125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9864725" algn="r"/>
              </a:tabLst>
            </a:pPr>
            <a:r>
              <a:rPr lang="de-AT" altLang="de-DE" sz="105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MBO Trinity GmbH </a:t>
            </a:r>
            <a:r>
              <a:rPr lang="de-AT" altLang="de-DE" sz="105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</a:t>
            </a:r>
            <a:r>
              <a:rPr lang="de-AT" altLang="de-DE" sz="105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mail: </a:t>
            </a:r>
            <a:r>
              <a:rPr lang="de-AT" altLang="de-DE" sz="1050" u="sng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office@mbo-trinity.com</a:t>
            </a:r>
            <a:r>
              <a:rPr lang="de-AT" altLang="de-DE" sz="105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I </a:t>
            </a:r>
            <a:r>
              <a:rPr lang="de-AT" altLang="de-DE" sz="1050" b="1" dirty="0" err="1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tel</a:t>
            </a:r>
            <a:r>
              <a:rPr lang="de-AT" altLang="de-DE" sz="105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 </a:t>
            </a:r>
            <a:r>
              <a:rPr lang="de-AT" altLang="de-DE" sz="105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+43 502044-0	   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de-AT" sz="105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mbo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105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trinity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105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gmbh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 Datenschutz I Impressum I Allgemeine Geschäftsbedingungen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77C4F5D-AE92-134A-62AD-D7AF62A6CF6B}"/>
              </a:ext>
            </a:extLst>
          </p:cNvPr>
          <p:cNvSpPr txBox="1"/>
          <p:nvPr/>
        </p:nvSpPr>
        <p:spPr>
          <a:xfrm>
            <a:off x="4428710" y="448700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Unternehmen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D3AFA6C-4F49-AB61-644E-AA2B65A2E820}"/>
              </a:ext>
            </a:extLst>
          </p:cNvPr>
          <p:cNvSpPr txBox="1"/>
          <p:nvPr/>
        </p:nvSpPr>
        <p:spPr>
          <a:xfrm>
            <a:off x="6146735" y="448700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Produkte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1F40984-76CD-89A2-1151-7D0D4A87EAAF}"/>
              </a:ext>
            </a:extLst>
          </p:cNvPr>
          <p:cNvSpPr txBox="1"/>
          <p:nvPr/>
        </p:nvSpPr>
        <p:spPr>
          <a:xfrm>
            <a:off x="7429877" y="441063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Karriere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A45FE68-87C3-2FED-2C12-B7CCC7EB7534}"/>
              </a:ext>
            </a:extLst>
          </p:cNvPr>
          <p:cNvSpPr txBox="1"/>
          <p:nvPr/>
        </p:nvSpPr>
        <p:spPr>
          <a:xfrm>
            <a:off x="8586862" y="451553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Kontakt</a:t>
            </a:r>
          </a:p>
        </p:txBody>
      </p:sp>
      <p:pic>
        <p:nvPicPr>
          <p:cNvPr id="16" name="Grafik 15" descr="Ein Bild, das Flagge, rot, Karminrot, Symbol enthält.&#10;&#10;KI-generierte Inhalte können fehlerhaft sein.">
            <a:extLst>
              <a:ext uri="{FF2B5EF4-FFF2-40B4-BE49-F238E27FC236}">
                <a16:creationId xmlns:a16="http://schemas.microsoft.com/office/drawing/2014/main" id="{A63BB973-C5B3-DE57-9D70-123257284D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1261809" y="507102"/>
            <a:ext cx="331953" cy="216767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A4E09218-5DD5-346E-E622-73927334B000}"/>
              </a:ext>
            </a:extLst>
          </p:cNvPr>
          <p:cNvSpPr txBox="1"/>
          <p:nvPr/>
        </p:nvSpPr>
        <p:spPr>
          <a:xfrm>
            <a:off x="9811518" y="457258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Download</a:t>
            </a:r>
          </a:p>
        </p:txBody>
      </p:sp>
      <p:graphicFrame>
        <p:nvGraphicFramePr>
          <p:cNvPr id="22" name="Tabelle 21">
            <a:extLst>
              <a:ext uri="{FF2B5EF4-FFF2-40B4-BE49-F238E27FC236}">
                <a16:creationId xmlns:a16="http://schemas.microsoft.com/office/drawing/2014/main" id="{EEDB7E2B-EFD5-D0DA-8BEC-8AB7D7B2A9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860633"/>
              </p:ext>
            </p:extLst>
          </p:nvPr>
        </p:nvGraphicFramePr>
        <p:xfrm>
          <a:off x="577166" y="1116483"/>
          <a:ext cx="6924151" cy="44914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647">
                  <a:extLst>
                    <a:ext uri="{9D8B030D-6E8A-4147-A177-3AD203B41FA5}">
                      <a16:colId xmlns:a16="http://schemas.microsoft.com/office/drawing/2014/main" val="2822441516"/>
                    </a:ext>
                  </a:extLst>
                </a:gridCol>
                <a:gridCol w="3308504">
                  <a:extLst>
                    <a:ext uri="{9D8B030D-6E8A-4147-A177-3AD203B41FA5}">
                      <a16:colId xmlns:a16="http://schemas.microsoft.com/office/drawing/2014/main" val="1095723561"/>
                    </a:ext>
                  </a:extLst>
                </a:gridCol>
              </a:tblGrid>
              <a:tr h="407139">
                <a:tc gridSpan="2">
                  <a:txBody>
                    <a:bodyPr/>
                    <a:lstStyle/>
                    <a:p>
                      <a:r>
                        <a:rPr lang="de-AT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 E R F O R M A N C E   D A T A</a:t>
                      </a:r>
                      <a:endParaRPr lang="de-DE" sz="20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sz="2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7214016"/>
                  </a:ext>
                </a:extLst>
              </a:tr>
              <a:tr h="150565"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Cooling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 kW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542891"/>
                  </a:ext>
                </a:extLst>
              </a:tr>
              <a:tr h="129593">
                <a:tc>
                  <a:txBody>
                    <a:bodyPr/>
                    <a:lstStyle/>
                    <a:p>
                      <a:r>
                        <a:rPr lang="de-DE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Air Rate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up</a:t>
                      </a:r>
                      <a:r>
                        <a:rPr lang="de-DE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3.200 m³/h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385705"/>
                  </a:ext>
                </a:extLst>
              </a:tr>
              <a:tr h="129593">
                <a:tc>
                  <a:txBody>
                    <a:bodyPr/>
                    <a:lstStyle/>
                    <a:p>
                      <a:pPr marL="719138" indent="-719138"/>
                      <a:r>
                        <a:rPr lang="de-AT" sz="1400" b="0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 1: </a:t>
                      </a:r>
                      <a:r>
                        <a:rPr lang="en-US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Stable temperature and relative humidity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± 0,05 K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± 0,5 % RH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092080"/>
                  </a:ext>
                </a:extLst>
              </a:tr>
              <a:tr h="129593">
                <a:tc>
                  <a:txBody>
                    <a:bodyPr/>
                    <a:lstStyle/>
                    <a:p>
                      <a:pPr marL="714375" indent="-714375"/>
                      <a:r>
                        <a:rPr lang="de-AT" sz="1400" b="0" dirty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 2: </a:t>
                      </a:r>
                      <a:r>
                        <a:rPr lang="en-US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Temperature and humidity ramping (up &amp; down)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501083"/>
                  </a:ext>
                </a:extLst>
              </a:tr>
              <a:tr h="129593"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Cooling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</a:t>
                      </a:r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inlet</a:t>
                      </a:r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temperature</a:t>
                      </a:r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range</a:t>
                      </a:r>
                      <a:endParaRPr lang="de-DE" sz="10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 °C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up</a:t>
                      </a:r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24 °C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</a:t>
                      </a:r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(+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glycol</a:t>
                      </a:r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18386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Dimension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 1.200 x B 950 x H 2.1500 mm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76279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Operation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voltage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400 V / 480 V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6026292"/>
                  </a:ext>
                </a:extLst>
              </a:tr>
              <a:tr h="156251"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Max. power </a:t>
                      </a:r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consumption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 kW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8985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sz="14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Refrigerant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R513A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42143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Real-time monitoring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OPC UA and sensor integration</a:t>
                      </a:r>
                      <a:endParaRPr lang="de-DE" sz="1400" b="0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8099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Connection to controller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Ethernet TCP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25054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Approvals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sz="14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 ( UL / SEMI )</a:t>
                      </a:r>
                      <a:endParaRPr lang="de-DE" sz="14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5433131"/>
                  </a:ext>
                </a:extLst>
              </a:tr>
            </a:tbl>
          </a:graphicData>
        </a:graphic>
      </p:graphicFrame>
      <p:pic>
        <p:nvPicPr>
          <p:cNvPr id="23" name="Grafik 22">
            <a:extLst>
              <a:ext uri="{FF2B5EF4-FFF2-40B4-BE49-F238E27FC236}">
                <a16:creationId xmlns:a16="http://schemas.microsoft.com/office/drawing/2014/main" id="{A104E132-9ED6-AABE-39CA-7C9EA340AC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50" r="32833"/>
          <a:stretch/>
        </p:blipFill>
        <p:spPr>
          <a:xfrm>
            <a:off x="8109644" y="849534"/>
            <a:ext cx="3505190" cy="5465532"/>
          </a:xfrm>
          <a:prstGeom prst="rect">
            <a:avLst/>
          </a:prstGeom>
        </p:spPr>
      </p:pic>
      <p:pic>
        <p:nvPicPr>
          <p:cNvPr id="3" name="Grafik 2" descr="Ein Bild, das Schrift, Screenshot, Text, Logo enthält.&#10;&#10;KI-generierte Inhalte können fehlerhaft sein.">
            <a:extLst>
              <a:ext uri="{FF2B5EF4-FFF2-40B4-BE49-F238E27FC236}">
                <a16:creationId xmlns:a16="http://schemas.microsoft.com/office/drawing/2014/main" id="{C44EE2D3-3DED-9523-888C-063D8ACC32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184" y="5587099"/>
            <a:ext cx="1423541" cy="71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8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E5772-55D3-0AB9-A032-42FF6AEB2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8A2363B8-1F2A-30AC-D149-9180C8509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28" y="376567"/>
            <a:ext cx="1368789" cy="477838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C6DBBA95-4A0C-6AF2-E26D-3BBC3531B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12" y="2107503"/>
            <a:ext cx="2064464" cy="2752619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8C30C996-0566-54A1-77B1-308D06E76F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7848" y="2107503"/>
            <a:ext cx="2302434" cy="298395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C7F06F7-0FAF-3B20-4116-6C3DC9A420C9}"/>
              </a:ext>
            </a:extLst>
          </p:cNvPr>
          <p:cNvSpPr txBox="1"/>
          <p:nvPr/>
        </p:nvSpPr>
        <p:spPr>
          <a:xfrm>
            <a:off x="3718836" y="2744898"/>
            <a:ext cx="485337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AT" sz="2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Steigen Sie ein in die Welt der MBO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de-A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Sannen des QR-Codes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de-A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Browser (Chrome oder Safari)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de-A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Menüführung am Handy folgen</a:t>
            </a:r>
          </a:p>
        </p:txBody>
      </p:sp>
      <p:sp>
        <p:nvSpPr>
          <p:cNvPr id="11" name="Fußzeilenplatzhalter 5">
            <a:extLst>
              <a:ext uri="{FF2B5EF4-FFF2-40B4-BE49-F238E27FC236}">
                <a16:creationId xmlns:a16="http://schemas.microsoft.com/office/drawing/2014/main" id="{89CE68CD-8814-3694-1779-5E45C635F18B}"/>
              </a:ext>
            </a:extLst>
          </p:cNvPr>
          <p:cNvSpPr txBox="1">
            <a:spLocks/>
          </p:cNvSpPr>
          <p:nvPr/>
        </p:nvSpPr>
        <p:spPr>
          <a:xfrm>
            <a:off x="906276" y="6298870"/>
            <a:ext cx="10443596" cy="365125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9864725" algn="r"/>
              </a:tabLst>
            </a:pPr>
            <a:r>
              <a:rPr lang="de-AT" altLang="de-DE" sz="105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MBO Trinity GmbH </a:t>
            </a:r>
            <a:r>
              <a:rPr lang="de-AT" altLang="de-DE" sz="105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</a:t>
            </a:r>
            <a:r>
              <a:rPr lang="de-AT" altLang="de-DE" sz="105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mail: </a:t>
            </a:r>
            <a:r>
              <a:rPr lang="de-AT" altLang="de-DE" sz="1050" u="sng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office@mbo-trinity.com</a:t>
            </a:r>
            <a:r>
              <a:rPr lang="de-AT" altLang="de-DE" sz="105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I </a:t>
            </a:r>
            <a:r>
              <a:rPr lang="de-AT" altLang="de-DE" sz="1050" b="1" dirty="0" err="1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tel</a:t>
            </a:r>
            <a:r>
              <a:rPr lang="de-AT" altLang="de-DE" sz="1050" b="1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 </a:t>
            </a:r>
            <a:r>
              <a:rPr lang="de-AT" altLang="de-DE" sz="1050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+43 502044-0	   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de-AT" sz="105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mbo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105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trinity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105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gmbh</a:t>
            </a:r>
            <a:r>
              <a:rPr lang="de-AT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 Datenschutz I Impressum I Allgemeine Geschäftsbedingungen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C89CC3A-E305-2789-9BED-047DADF0F127}"/>
              </a:ext>
            </a:extLst>
          </p:cNvPr>
          <p:cNvSpPr txBox="1"/>
          <p:nvPr/>
        </p:nvSpPr>
        <p:spPr>
          <a:xfrm>
            <a:off x="2952098" y="5391735"/>
            <a:ext cx="7257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AT" sz="5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limits</a:t>
            </a:r>
            <a:r>
              <a:rPr lang="de-AT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AT" sz="5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AT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de-AT" sz="5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mindset</a:t>
            </a:r>
            <a:endParaRPr lang="de-AT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DA3B6-B141-2126-51DE-74E0F51F9D0F}"/>
              </a:ext>
            </a:extLst>
          </p:cNvPr>
          <p:cNvSpPr txBox="1"/>
          <p:nvPr/>
        </p:nvSpPr>
        <p:spPr>
          <a:xfrm>
            <a:off x="4428710" y="448700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Unternehmen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A61F108-4F0C-379F-FFCC-6AC54435F78C}"/>
              </a:ext>
            </a:extLst>
          </p:cNvPr>
          <p:cNvSpPr txBox="1"/>
          <p:nvPr/>
        </p:nvSpPr>
        <p:spPr>
          <a:xfrm>
            <a:off x="6146735" y="448700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Produkte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8D058F2-5D4A-A82E-7193-5813D6DAA9CC}"/>
              </a:ext>
            </a:extLst>
          </p:cNvPr>
          <p:cNvSpPr txBox="1"/>
          <p:nvPr/>
        </p:nvSpPr>
        <p:spPr>
          <a:xfrm>
            <a:off x="7429877" y="441063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Karriere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D1855C3-3147-791B-6DC3-E3968516D77D}"/>
              </a:ext>
            </a:extLst>
          </p:cNvPr>
          <p:cNvSpPr txBox="1"/>
          <p:nvPr/>
        </p:nvSpPr>
        <p:spPr>
          <a:xfrm>
            <a:off x="8586862" y="451553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Kontakt</a:t>
            </a:r>
          </a:p>
        </p:txBody>
      </p:sp>
      <p:pic>
        <p:nvPicPr>
          <p:cNvPr id="16" name="Grafik 15" descr="Ein Bild, das Flagge, rot, Karminrot, Symbol enthält.&#10;&#10;KI-generierte Inhalte können fehlerhaft sein.">
            <a:extLst>
              <a:ext uri="{FF2B5EF4-FFF2-40B4-BE49-F238E27FC236}">
                <a16:creationId xmlns:a16="http://schemas.microsoft.com/office/drawing/2014/main" id="{BE62835C-3395-86AD-449B-2B0BBDF382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261809" y="507102"/>
            <a:ext cx="331953" cy="216767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6316E77E-4491-1E66-26EF-126607154375}"/>
              </a:ext>
            </a:extLst>
          </p:cNvPr>
          <p:cNvSpPr txBox="1"/>
          <p:nvPr/>
        </p:nvSpPr>
        <p:spPr>
          <a:xfrm>
            <a:off x="9811518" y="457258"/>
            <a:ext cx="1587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de-DE" sz="1800" dirty="0">
                <a:solidFill>
                  <a:srgbClr val="FFFFFF"/>
                </a:solidFill>
              </a:rPr>
              <a:t>Download</a:t>
            </a:r>
          </a:p>
        </p:txBody>
      </p:sp>
    </p:spTree>
    <p:extLst>
      <p:ext uri="{BB962C8B-B14F-4D97-AF65-F5344CB8AC3E}">
        <p14:creationId xmlns:p14="http://schemas.microsoft.com/office/powerpoint/2010/main" val="414743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theme/theme1.xml><?xml version="1.0" encoding="utf-8"?>
<a:theme xmlns:a="http://schemas.openxmlformats.org/drawingml/2006/main" name="Master Trinity H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BO_Trinity_GmbH_II_de.potx" id="{366E3630-B22C-4E3D-9747-5BF531C635D7}" vid="{A13D97C2-B7B5-48B2-9998-D663CCBE739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MBO_Trinity_GmbH_II_de</Template>
  <TotalTime>0</TotalTime>
  <Words>355</Words>
  <Application>Microsoft Office PowerPoint</Application>
  <PresentationFormat>Breitbild</PresentationFormat>
  <Paragraphs>69</Paragraphs>
  <Slides>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Wingdings</vt:lpstr>
      <vt:lpstr>Master Trinity HP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MBO Services GmbH</dc:creator>
  <cp:lastModifiedBy>Office MBO Services GmbH</cp:lastModifiedBy>
  <cp:revision>28</cp:revision>
  <dcterms:created xsi:type="dcterms:W3CDTF">2025-05-08T11:48:37Z</dcterms:created>
  <dcterms:modified xsi:type="dcterms:W3CDTF">2026-01-13T12:29:24Z</dcterms:modified>
</cp:coreProperties>
</file>

<file path=docProps/thumbnail.jpeg>
</file>